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5"/>
  </p:notesMasterIdLst>
  <p:sldIdLst>
    <p:sldId id="268" r:id="rId5"/>
    <p:sldId id="2600" r:id="rId6"/>
    <p:sldId id="2604" r:id="rId7"/>
    <p:sldId id="2614" r:id="rId8"/>
    <p:sldId id="2601" r:id="rId9"/>
    <p:sldId id="2608" r:id="rId10"/>
    <p:sldId id="2603" r:id="rId11"/>
    <p:sldId id="2602" r:id="rId12"/>
    <p:sldId id="2606" r:id="rId13"/>
    <p:sldId id="2607" r:id="rId14"/>
    <p:sldId id="2611" r:id="rId15"/>
    <p:sldId id="2612" r:id="rId16"/>
    <p:sldId id="2615" r:id="rId17"/>
    <p:sldId id="2613" r:id="rId18"/>
    <p:sldId id="2616" r:id="rId19"/>
    <p:sldId id="2609" r:id="rId20"/>
    <p:sldId id="2610" r:id="rId21"/>
    <p:sldId id="2617" r:id="rId22"/>
    <p:sldId id="2618" r:id="rId23"/>
    <p:sldId id="2619" r:id="rId24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Colm O'Reilly" initials="COR" lastIdx="2" clrIdx="1">
    <p:extLst>
      <p:ext uri="{19B8F6BF-5375-455C-9EA6-DF929625EA0E}">
        <p15:presenceInfo xmlns:p15="http://schemas.microsoft.com/office/powerpoint/2012/main" userId="Colm O'Reilly" providerId="None"/>
      </p:ext>
    </p:extLst>
  </p:cmAuthor>
  <p:cmAuthor id="3" name="Tiago Guerra" initials="TG" lastIdx="2" clrIdx="2">
    <p:extLst>
      <p:ext uri="{19B8F6BF-5375-455C-9EA6-DF929625EA0E}">
        <p15:presenceInfo xmlns:p15="http://schemas.microsoft.com/office/powerpoint/2012/main" userId="S::tiago.guerra@paddypowerbetfair.com::10cc9da5-f6db-4c81-b121-963b738919f7" providerId="AD"/>
      </p:ext>
    </p:extLst>
  </p:cmAuthor>
  <p:cmAuthor id="4" name="John Hiley" initials="JH" lastIdx="1" clrIdx="3">
    <p:extLst>
      <p:ext uri="{19B8F6BF-5375-455C-9EA6-DF929625EA0E}">
        <p15:presenceInfo xmlns:p15="http://schemas.microsoft.com/office/powerpoint/2012/main" userId="S::john.hiley@paddypowerbetfair.com::0404c501-0645-4aa1-a330-4ad842b448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9CDE"/>
    <a:srgbClr val="479A62"/>
    <a:srgbClr val="005151"/>
    <a:srgbClr val="FFE661"/>
    <a:srgbClr val="005152"/>
    <a:srgbClr val="DC4242"/>
    <a:srgbClr val="FF2600"/>
    <a:srgbClr val="FF7E79"/>
    <a:srgbClr val="007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94"/>
  </p:normalViewPr>
  <p:slideViewPr>
    <p:cSldViewPr snapToGrid="0">
      <p:cViewPr>
        <p:scale>
          <a:sx n="100" d="100"/>
          <a:sy n="100" d="100"/>
        </p:scale>
        <p:origin x="960" y="258"/>
      </p:cViewPr>
      <p:guideLst>
        <p:guide orient="horz" pos="4088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5489-53DF-EF48-980B-B723884FD2C9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476B-4FED-E34D-A765-2B203AC9D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7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1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5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9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F8EA-93A6-1848-8FA8-E856F76D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0B180-D67C-2149-8280-004ADAD01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5DB1-B421-334D-B3B9-7FC90696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92A8-9A46-6243-AC62-19A8FE73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4EEE-14F0-C646-ABEF-4F9A4173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EC82-B707-CD41-9445-A7594BF5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2B075-68BD-4A4E-9D77-A68B058E3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682C-F957-0949-A826-11C0044D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E6F9-6E00-724D-AB4A-67904CDB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90E2E-3C7B-F447-A8DB-B5428CFC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81060-A722-604F-920F-034E73479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3CC8-3E53-1B42-A703-28AE34F6E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4F3F2-2E35-F248-BE7B-3EAD41D1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00813-ADE5-6542-9979-57977741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51CF-2E14-914D-95E6-AF78E7AF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0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030BF-C633-C247-B4D2-4AD37C4C7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8A20C-C115-2047-B9CD-20EF4482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3690" y="5895840"/>
            <a:ext cx="2318101" cy="5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8957E-578C-AB45-9C66-595DAE7CE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83C76-AFDB-5B4B-B76B-198EDF7F0A38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8C54C-9842-BE4B-9C93-59D6B1C009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8B1F77D4-F402-FE43-9F2E-7D7E0C87C5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208582" y="1559888"/>
            <a:ext cx="5257800" cy="374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0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83404A-39C2-8B48-BEB2-739C6EA7A571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7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14DE1-AA3D-674E-817A-9B7D0806891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A8EB7-3057-A849-8B49-0FBAC149D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BDA07-BF5A-0340-9869-06E16DDD4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CDE0B-D310-CC48-89F2-0B6F39F3AE75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FA78F-0D32-ED41-96F8-B924309A4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64C8B-6329-B742-8BAE-A7D7A46AFA2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64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833AD5-863E-A54C-B410-2E77F36D0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3" y="0"/>
            <a:ext cx="1218017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E6C-E11C-B04F-B9E7-17735CFD8C7A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D3D-8495-AB4A-ADDC-1DE807B52C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830E3-F7F1-A440-AA45-04AEBA9E14C0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8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B6C0-6384-1B4C-BB15-B86D58FD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908-B25D-B141-A499-59AABD27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631ED-99BF-D04E-AB71-71941BDE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F7D-DD75-5044-AB98-AA2DD301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15B66-0821-ED42-8CBA-74A5D586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4887D-55C7-8846-80FF-A38FD94C6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F6483-1F9B-984D-B251-09E3450012C1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73CFE-BD6D-4941-B880-0C7BFBCF7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0C46-53D3-B849-A307-34C31ED75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BF92F-8260-424B-B0DB-697DA091DBD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490F3-6906-F14B-9C16-08759A68E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95FB4-BAD4-184F-BD31-CDFCFCAEAC7B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0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D07138-1DF6-154A-BB75-4A75D28DC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1227-9EEC-4F43-82C7-C8EC0EDB8B09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500E7-425C-104E-A166-60B5611D46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7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0A465-0EFC-8C48-9958-D8369054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75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61E70-389D-1748-8F72-D64AA2169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63F8E-71B7-CD4E-BE52-277303CCA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D94E6-92D3-2A44-A69B-1E0C4A6DE96F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04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3792-CB26-EB4C-ABBE-A07FAAB9A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1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28643-5EBA-D547-80E8-E5D9A7332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75" y="1117600"/>
            <a:ext cx="4618038" cy="5022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3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8AAF5D-1D04-A449-B587-CF58039D7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5460722"/>
            <a:ext cx="1462537" cy="31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4C08A-00BE-D547-99CB-283F6F893BDC}"/>
              </a:ext>
            </a:extLst>
          </p:cNvPr>
          <p:cNvSpPr txBox="1"/>
          <p:nvPr userDrawn="1"/>
        </p:nvSpPr>
        <p:spPr>
          <a:xfrm>
            <a:off x="502746" y="6303489"/>
            <a:ext cx="23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www.flutter.com</a:t>
            </a:r>
            <a:endParaRPr lang="en-IE" sz="1200" b="0" i="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2997-D571-1C40-8A32-264D54F2F0FF}"/>
              </a:ext>
            </a:extLst>
          </p:cNvPr>
          <p:cNvSpPr/>
          <p:nvPr userDrawn="1"/>
        </p:nvSpPr>
        <p:spPr>
          <a:xfrm>
            <a:off x="582258" y="6031120"/>
            <a:ext cx="147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97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7" y="6397750"/>
            <a:ext cx="1077174" cy="234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685C4-B01A-824D-BD8E-F457F28D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1" y="252833"/>
            <a:ext cx="10515600" cy="780310"/>
          </a:xfrm>
        </p:spPr>
        <p:txBody>
          <a:bodyPr>
            <a:normAutofit/>
          </a:bodyPr>
          <a:lstStyle>
            <a:lvl1pPr>
              <a:defRPr sz="4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A5CF-6475-3347-A47B-843844549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012" y="1545004"/>
            <a:ext cx="10515599" cy="41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A8752-0E82-E142-9465-D59969F2E4C5}"/>
              </a:ext>
            </a:extLst>
          </p:cNvPr>
          <p:cNvSpPr/>
          <p:nvPr userDrawn="1"/>
        </p:nvSpPr>
        <p:spPr>
          <a:xfrm flipV="1">
            <a:off x="603023" y="1016142"/>
            <a:ext cx="897786" cy="25200"/>
          </a:xfrm>
          <a:prstGeom prst="rect">
            <a:avLst/>
          </a:prstGeom>
          <a:solidFill>
            <a:srgbClr val="00C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4F2D-D38C-704A-8F0E-EE609FC6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318D-A367-C043-B6CB-14CFD712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389F-C6F0-9E4A-B504-00C2D937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CC0C-F492-DA41-B3A8-0D6D66DA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A1164-C0AB-644F-B5C7-358138A1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BECE-51EC-A842-9993-A57A717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421D-0F84-774D-99CA-61CE8E9C2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1C6CB-F3A7-3441-A5B6-CC1F5DD2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0105B-6319-924B-92CF-A3BCF528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EF335-ADEA-2742-9055-7465B398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F2C8-A3F4-8646-B4BB-A038EDE5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396-8F60-984F-8A86-70ECEB8C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FB97-BAB8-424C-ABA1-31AE77F2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0F9E7-D010-E747-ABC9-DC6C30AA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89CB-3083-1744-B403-EB83B8BBC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88E9B-773F-2F47-B6B7-18087C18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A426D-B3E7-0D46-88DA-F99DEEFB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1B978-9315-504E-8FCE-B0D18195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AAA9-C9C0-0B4C-A131-D95B0818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5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650-9695-1D48-B6E8-368B9967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23253-9537-7D4E-AA6F-0C9CD5D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D9C5D-7401-EC42-A43F-7A47860E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B462-A8B6-7746-A9AB-00306FE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A2CFD-BA96-3542-95F5-86EE427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98388-8392-FC49-B454-8CC4210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67D0-FDBD-0341-8FEF-55DD0DA9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ACD-5208-CB4E-8F35-E88395AE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8CF5-181B-6B42-8521-39B289E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5CE4-A805-E64A-8C0C-FC41F382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96481-9CE1-AC4F-88F5-E9BFB466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8870-BBD0-D048-8AD0-75C6AD4D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0F2E-EE0A-7F47-B154-0870E7F3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490E-40BF-4048-A1D3-5A3838F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7A95D-D207-464A-9B59-BF818924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C248C-080C-5B47-A74F-FD23F918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FBE3B-E35B-B342-B845-D404C27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D74D-9AD6-4046-A3E1-5BD6D01F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4A7-A6E8-7145-B930-89C63D6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ED804-2F24-2147-954E-55DF173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BC58-39CF-7F44-84C0-2494FD2FA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1173-304E-7041-AE4C-A572BB513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5E43-19EA-5B4A-AE45-242D34D8C541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94DC-83B4-F44A-874E-FCD6853A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B61-0A76-B948-AC96-CF5F3BEDE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0" r:id="rId12"/>
    <p:sldLayoutId id="2147483691" r:id="rId13"/>
    <p:sldLayoutId id="2147483650" r:id="rId14"/>
    <p:sldLayoutId id="2147483682" r:id="rId15"/>
    <p:sldLayoutId id="2147483668" r:id="rId16"/>
    <p:sldLayoutId id="2147483681" r:id="rId17"/>
    <p:sldLayoutId id="2147483664" r:id="rId18"/>
    <p:sldLayoutId id="2147483665" r:id="rId19"/>
    <p:sldLayoutId id="2147483662" r:id="rId20"/>
    <p:sldLayoutId id="2147483667" r:id="rId21"/>
    <p:sldLayoutId id="2147483663" r:id="rId22"/>
    <p:sldLayoutId id="2147483666" r:id="rId23"/>
    <p:sldLayoutId id="2147483661" r:id="rId24"/>
    <p:sldLayoutId id="2147483684" r:id="rId25"/>
    <p:sldLayoutId id="2147483655" r:id="rId26"/>
    <p:sldLayoutId id="2147483683" r:id="rId27"/>
    <p:sldLayoutId id="214748368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411141" y="2182049"/>
            <a:ext cx="11224416" cy="124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GB" sz="4000" b="1" i="1" dirty="0">
              <a:solidFill>
                <a:schemeClr val="bg1"/>
              </a:solidFill>
              <a:latin typeface="Effra" panose="0200050608000009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342D05-CED7-564D-B533-800E794D4276}"/>
              </a:ext>
            </a:extLst>
          </p:cNvPr>
          <p:cNvSpPr txBox="1">
            <a:spLocks/>
          </p:cNvSpPr>
          <p:nvPr/>
        </p:nvSpPr>
        <p:spPr>
          <a:xfrm>
            <a:off x="411141" y="3036455"/>
            <a:ext cx="11224416" cy="785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GB" sz="3200" i="0" dirty="0">
              <a:solidFill>
                <a:schemeClr val="accent2"/>
              </a:solidFill>
              <a:latin typeface="Effra" panose="02000506080000020004" pitchFamily="2" charset="7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DB83F-7455-4BF9-96A9-CE0E12E5497A}"/>
              </a:ext>
            </a:extLst>
          </p:cNvPr>
          <p:cNvSpPr txBox="1"/>
          <p:nvPr/>
        </p:nvSpPr>
        <p:spPr>
          <a:xfrm>
            <a:off x="2982897" y="1526959"/>
            <a:ext cx="4731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Datawarehouse concepts</a:t>
            </a:r>
          </a:p>
        </p:txBody>
      </p:sp>
    </p:spTree>
    <p:extLst>
      <p:ext uri="{BB962C8B-B14F-4D97-AF65-F5344CB8AC3E}">
        <p14:creationId xmlns:p14="http://schemas.microsoft.com/office/powerpoint/2010/main" val="92785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DB9F9-D80D-4876-B98D-CE02C88F2BBA}"/>
              </a:ext>
            </a:extLst>
          </p:cNvPr>
          <p:cNvSpPr txBox="1"/>
          <p:nvPr/>
        </p:nvSpPr>
        <p:spPr>
          <a:xfrm>
            <a:off x="4003829" y="372862"/>
            <a:ext cx="329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TABLE CONSTRAINTS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6E6AA64-6D42-4034-B76B-AE5961D9E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90327"/>
              </p:ext>
            </p:extLst>
          </p:nvPr>
        </p:nvGraphicFramePr>
        <p:xfrm>
          <a:off x="1721282" y="1154672"/>
          <a:ext cx="8128000" cy="42113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110511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16288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69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uniquely identifies each record in a table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contain UNIQUE values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cannot contain NULL values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one PK per table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27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Foreign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Column or group of columns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a link between data in two tables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references the primary key of another table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342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used to ensure that a given column of a table is never assigned the null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97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7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F15EEC-ABA9-42FF-AD06-C30C62AF0194}"/>
              </a:ext>
            </a:extLst>
          </p:cNvPr>
          <p:cNvSpPr txBox="1"/>
          <p:nvPr/>
        </p:nvSpPr>
        <p:spPr>
          <a:xfrm>
            <a:off x="4003828" y="372862"/>
            <a:ext cx="407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Primary key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61492-21D9-4DE4-BF9F-238059C650B2}"/>
              </a:ext>
            </a:extLst>
          </p:cNvPr>
          <p:cNvSpPr txBox="1"/>
          <p:nvPr/>
        </p:nvSpPr>
        <p:spPr>
          <a:xfrm>
            <a:off x="1012054" y="1275444"/>
            <a:ext cx="78478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Defined at either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table level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or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column level</a:t>
            </a: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800" b="0" i="0" dirty="0" err="1">
                <a:solidFill>
                  <a:schemeClr val="bg1"/>
                </a:solidFill>
                <a:latin typeface="Consolas" panose="020B0609020204030204" pitchFamily="49" charset="0"/>
              </a:rPr>
              <a:t>bootcamp_examples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 PRIMARY KEY,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VARCHAR(100),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date_of_birth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DATE);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b="0" i="0" dirty="0" err="1">
                <a:solidFill>
                  <a:schemeClr val="bg1"/>
                </a:solidFill>
                <a:latin typeface="Consolas" panose="020B0609020204030204" pitchFamily="49" charset="0"/>
              </a:rPr>
              <a:t>bootcamp_examples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VARCHAR(100),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date_of_birth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DATE,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CONSTRAINT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PRIMARY KEY 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));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6CF328-D32B-4059-BEC4-87BA8535DA4B}"/>
              </a:ext>
            </a:extLst>
          </p:cNvPr>
          <p:cNvCxnSpPr/>
          <p:nvPr/>
        </p:nvCxnSpPr>
        <p:spPr>
          <a:xfrm>
            <a:off x="5095783" y="2281561"/>
            <a:ext cx="0" cy="355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BEE7CB-F78F-4348-9E8A-3F7AA4E775A3}"/>
              </a:ext>
            </a:extLst>
          </p:cNvPr>
          <p:cNvSpPr txBox="1"/>
          <p:nvPr/>
        </p:nvSpPr>
        <p:spPr>
          <a:xfrm>
            <a:off x="4607510" y="2095129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 level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0DFE07-2007-4842-BD24-D3D5F6BF9119}"/>
              </a:ext>
            </a:extLst>
          </p:cNvPr>
          <p:cNvCxnSpPr/>
          <p:nvPr/>
        </p:nvCxnSpPr>
        <p:spPr>
          <a:xfrm flipV="1">
            <a:off x="5024761" y="5610687"/>
            <a:ext cx="0" cy="301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E9CDD9-0D03-4D21-BB08-ED436D28DD8A}"/>
              </a:ext>
            </a:extLst>
          </p:cNvPr>
          <p:cNvSpPr txBox="1"/>
          <p:nvPr/>
        </p:nvSpPr>
        <p:spPr>
          <a:xfrm>
            <a:off x="4483222" y="5844449"/>
            <a:ext cx="129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level</a:t>
            </a:r>
          </a:p>
        </p:txBody>
      </p:sp>
    </p:spTree>
    <p:extLst>
      <p:ext uri="{BB962C8B-B14F-4D97-AF65-F5344CB8AC3E}">
        <p14:creationId xmlns:p14="http://schemas.microsoft.com/office/powerpoint/2010/main" val="300973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FC19B-A49A-45FC-B530-70F9E1591633}"/>
              </a:ext>
            </a:extLst>
          </p:cNvPr>
          <p:cNvSpPr txBox="1"/>
          <p:nvPr/>
        </p:nvSpPr>
        <p:spPr>
          <a:xfrm>
            <a:off x="4003828" y="372862"/>
            <a:ext cx="407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Foreign key constraint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D393248-5B87-4E86-BF25-6A6B40DEA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612499"/>
              </p:ext>
            </p:extLst>
          </p:nvPr>
        </p:nvGraphicFramePr>
        <p:xfrm>
          <a:off x="682096" y="1866063"/>
          <a:ext cx="5413904" cy="1107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6805">
                  <a:extLst>
                    <a:ext uri="{9D8B030D-6E8A-4147-A177-3AD203B41FA5}">
                      <a16:colId xmlns:a16="http://schemas.microsoft.com/office/drawing/2014/main" val="1525423666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2958471938"/>
                    </a:ext>
                  </a:extLst>
                </a:gridCol>
                <a:gridCol w="3290656">
                  <a:extLst>
                    <a:ext uri="{9D8B030D-6E8A-4147-A177-3AD203B41FA5}">
                      <a16:colId xmlns:a16="http://schemas.microsoft.com/office/drawing/2014/main" val="4274617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first_name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date_of_birth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88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1993-01-23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555062"/>
                  </a:ext>
                </a:extLst>
              </a:tr>
              <a:tr h="366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1994-06-01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5333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1CE0A0-6829-4637-BBE4-CC974E52C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48336"/>
              </p:ext>
            </p:extLst>
          </p:nvPr>
        </p:nvGraphicFramePr>
        <p:xfrm>
          <a:off x="682096" y="3988065"/>
          <a:ext cx="5413904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5963">
                  <a:extLst>
                    <a:ext uri="{9D8B030D-6E8A-4147-A177-3AD203B41FA5}">
                      <a16:colId xmlns:a16="http://schemas.microsoft.com/office/drawing/2014/main" val="1525423666"/>
                    </a:ext>
                  </a:extLst>
                </a:gridCol>
                <a:gridCol w="805320">
                  <a:extLst>
                    <a:ext uri="{9D8B030D-6E8A-4147-A177-3AD203B41FA5}">
                      <a16:colId xmlns:a16="http://schemas.microsoft.com/office/drawing/2014/main" val="2958471938"/>
                    </a:ext>
                  </a:extLst>
                </a:gridCol>
                <a:gridCol w="3522621">
                  <a:extLst>
                    <a:ext uri="{9D8B030D-6E8A-4147-A177-3AD203B41FA5}">
                      <a16:colId xmlns:a16="http://schemas.microsoft.com/office/drawing/2014/main" val="4274617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account_id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book_id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date_rented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88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2022-01-01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255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sng" strike="noStrike" dirty="0">
                          <a:solidFill>
                            <a:srgbClr val="0563C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2022-06-01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753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10CDEE-6AA3-464E-9F2F-4F1C7B36971E}"/>
              </a:ext>
            </a:extLst>
          </p:cNvPr>
          <p:cNvSpPr txBox="1"/>
          <p:nvPr/>
        </p:nvSpPr>
        <p:spPr>
          <a:xfrm>
            <a:off x="4144389" y="1496731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TBL_ACCOUNTS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656BC-FEAF-4C6D-A3F8-38A5A36EA54E}"/>
              </a:ext>
            </a:extLst>
          </p:cNvPr>
          <p:cNvSpPr txBox="1"/>
          <p:nvPr/>
        </p:nvSpPr>
        <p:spPr>
          <a:xfrm>
            <a:off x="4406280" y="3618733"/>
            <a:ext cx="2565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TBL_BOOKS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426CB7-C50A-4130-96FB-C6202DC13011}"/>
              </a:ext>
            </a:extLst>
          </p:cNvPr>
          <p:cNvCxnSpPr>
            <a:cxnSpLocks/>
          </p:cNvCxnSpPr>
          <p:nvPr/>
        </p:nvCxnSpPr>
        <p:spPr>
          <a:xfrm>
            <a:off x="690974" y="3080576"/>
            <a:ext cx="0" cy="9251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9B8E9D-F3B8-4519-B1B9-628EAAF9FA05}"/>
              </a:ext>
            </a:extLst>
          </p:cNvPr>
          <p:cNvSpPr txBox="1"/>
          <p:nvPr/>
        </p:nvSpPr>
        <p:spPr>
          <a:xfrm>
            <a:off x="756822" y="2996804"/>
            <a:ext cx="7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A64C1-E3A7-4994-BD7C-570050BADB0F}"/>
              </a:ext>
            </a:extLst>
          </p:cNvPr>
          <p:cNvSpPr txBox="1"/>
          <p:nvPr/>
        </p:nvSpPr>
        <p:spPr>
          <a:xfrm>
            <a:off x="722040" y="3652162"/>
            <a:ext cx="70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8AE888-5A16-427F-8ACE-B265590F62EE}"/>
              </a:ext>
            </a:extLst>
          </p:cNvPr>
          <p:cNvSpPr txBox="1"/>
          <p:nvPr/>
        </p:nvSpPr>
        <p:spPr>
          <a:xfrm>
            <a:off x="6239526" y="1233946"/>
            <a:ext cx="600130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Defined at either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table level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or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column level</a:t>
            </a: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column level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tbl_book_rentals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 CONSTRAINT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books_fk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REFERENCES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date_rented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DATE);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table level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tbl_book_rentals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 PRIMARY KEY,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date_rented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DATE,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CONSTRAINT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books_fk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 FOREIGN KEY 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)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sz="2000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));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0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F2F74E-0689-4D61-BB3F-DE6710771F76}"/>
              </a:ext>
            </a:extLst>
          </p:cNvPr>
          <p:cNvSpPr txBox="1"/>
          <p:nvPr/>
        </p:nvSpPr>
        <p:spPr>
          <a:xfrm>
            <a:off x="3320249" y="541538"/>
            <a:ext cx="386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Constraints exercises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AAC26-A9E3-498F-B0B8-E83D310F8419}"/>
              </a:ext>
            </a:extLst>
          </p:cNvPr>
          <p:cNvSpPr txBox="1"/>
          <p:nvPr/>
        </p:nvSpPr>
        <p:spPr>
          <a:xfrm>
            <a:off x="1231038" y="1713391"/>
            <a:ext cx="58296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genres with below columns – you have to defined the datatype for each columns: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genre_id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FE74A-EC46-444E-A6E6-FAC02884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986" y="1003203"/>
            <a:ext cx="2539013" cy="16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8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0EB1BC-EB4F-424E-92E2-C5DDA333EB53}"/>
              </a:ext>
            </a:extLst>
          </p:cNvPr>
          <p:cNvSpPr txBox="1"/>
          <p:nvPr/>
        </p:nvSpPr>
        <p:spPr>
          <a:xfrm>
            <a:off x="2931109" y="372862"/>
            <a:ext cx="655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Creating a table by using a subquery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61C3-A7CE-4C2B-9CAF-0D99A495706D}"/>
              </a:ext>
            </a:extLst>
          </p:cNvPr>
          <p:cNvSpPr txBox="1"/>
          <p:nvPr/>
        </p:nvSpPr>
        <p:spPr>
          <a:xfrm>
            <a:off x="648069" y="1160603"/>
            <a:ext cx="861282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TABLE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column, column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subquery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The table is created with the specified columns name, and the rows retrieved by the SELECT statement are inserted into the table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If column specifications are given, the number of columns must equal the number of columns in the subquery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If no column specifications are given, the column names of  the table are the same as the column names in the subquery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9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100EC0-88E9-4631-A001-E817331B169F}"/>
              </a:ext>
            </a:extLst>
          </p:cNvPr>
          <p:cNvSpPr txBox="1"/>
          <p:nvPr/>
        </p:nvSpPr>
        <p:spPr>
          <a:xfrm>
            <a:off x="3852909" y="381740"/>
            <a:ext cx="522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CTAs examples and 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A3386-83EE-489F-8F20-314FCD23435D}"/>
              </a:ext>
            </a:extLst>
          </p:cNvPr>
          <p:cNvSpPr txBox="1"/>
          <p:nvPr/>
        </p:nvSpPr>
        <p:spPr>
          <a:xfrm>
            <a:off x="1017972" y="1429305"/>
            <a:ext cx="49596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tbl_accounts_1993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AS 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date_of_birth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WHERE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date_of_birth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= ‘1993-01-23’;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0F627-D53C-4C62-AF2D-DAC66F2A00B8}"/>
              </a:ext>
            </a:extLst>
          </p:cNvPr>
          <p:cNvSpPr txBox="1"/>
          <p:nvPr/>
        </p:nvSpPr>
        <p:spPr>
          <a:xfrm>
            <a:off x="7581530" y="1429305"/>
            <a:ext cx="4039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tbl_books_cta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using select statement from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bootcamp_examples.tbl_books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author, title columns for the rows that have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=1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26972A-FA5E-4F1B-8CA3-EBE613CABF6D}"/>
              </a:ext>
            </a:extLst>
          </p:cNvPr>
          <p:cNvSpPr txBox="1"/>
          <p:nvPr/>
        </p:nvSpPr>
        <p:spPr>
          <a:xfrm>
            <a:off x="4003829" y="372862"/>
            <a:ext cx="329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ALTER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84D4A-CF9C-4E13-8D5A-36C62AF92692}"/>
              </a:ext>
            </a:extLst>
          </p:cNvPr>
          <p:cNvSpPr txBox="1"/>
          <p:nvPr/>
        </p:nvSpPr>
        <p:spPr>
          <a:xfrm>
            <a:off x="694343" y="834527"/>
            <a:ext cx="996773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Changes the table structure: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Add a new column</a:t>
            </a: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ALTER TABLE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ADD column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last_name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VARCHAR(100)</a:t>
            </a: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Modify a column data type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ALTER TABLE</a:t>
            </a:r>
          </a:p>
          <a:p>
            <a:pPr lvl="1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ALTER COLUMN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TYPE VARCHAR(150) ;</a:t>
            </a:r>
          </a:p>
          <a:p>
            <a:pPr lvl="1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Rename a column</a:t>
            </a: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ALTER TABLE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RENAME 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last_name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TO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acc_last_name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Drop a column</a:t>
            </a: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ALTER TABLE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DROP column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acc_last_name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EXERCISE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ADD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genre_id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as FK in the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tbl_books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table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70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77B9E-65D2-428D-955A-52BB87A0F9E9}"/>
              </a:ext>
            </a:extLst>
          </p:cNvPr>
          <p:cNvSpPr txBox="1"/>
          <p:nvPr/>
        </p:nvSpPr>
        <p:spPr>
          <a:xfrm>
            <a:off x="4003829" y="372862"/>
            <a:ext cx="452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TRUNCATE AND DROP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7D92B-216F-44C5-893E-06E89772C783}"/>
              </a:ext>
            </a:extLst>
          </p:cNvPr>
          <p:cNvSpPr txBox="1"/>
          <p:nvPr/>
        </p:nvSpPr>
        <p:spPr>
          <a:xfrm>
            <a:off x="807868" y="1337587"/>
            <a:ext cx="36309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TRUNCATE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TRUNCATE TABLE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table_name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Removes all rows from a table.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You cannot roll back TRUNCATE TABLE statement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TRUNCATE TABLE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tbl_account_1993;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5712F-F861-4B4E-AD91-D31EC483C4F2}"/>
              </a:ext>
            </a:extLst>
          </p:cNvPr>
          <p:cNvSpPr txBox="1"/>
          <p:nvPr/>
        </p:nvSpPr>
        <p:spPr>
          <a:xfrm>
            <a:off x="5823752" y="1337587"/>
            <a:ext cx="52378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TABLE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All data and structure in the table are deleted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All indexes are dropped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All constraints are dropped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You cannot roll back DROP TABLE statement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DROP TABLE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tbl_account_1993;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C010A-28A8-48E4-BE4E-CFD5FCF3720C}"/>
              </a:ext>
            </a:extLst>
          </p:cNvPr>
          <p:cNvSpPr txBox="1"/>
          <p:nvPr/>
        </p:nvSpPr>
        <p:spPr>
          <a:xfrm>
            <a:off x="4003829" y="5118467"/>
            <a:ext cx="7235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EXERCISES: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data from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tbl_books_cta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tbl_books_cta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9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8D708-0ACC-4647-B8E2-31F45932691F}"/>
              </a:ext>
            </a:extLst>
          </p:cNvPr>
          <p:cNvSpPr txBox="1"/>
          <p:nvPr/>
        </p:nvSpPr>
        <p:spPr>
          <a:xfrm>
            <a:off x="4145872" y="514905"/>
            <a:ext cx="3036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VIEWS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D948D-CE6A-462C-ABD9-B5F9CCA30A58}"/>
              </a:ext>
            </a:extLst>
          </p:cNvPr>
          <p:cNvSpPr txBox="1"/>
          <p:nvPr/>
        </p:nvSpPr>
        <p:spPr>
          <a:xfrm>
            <a:off x="1278384" y="1713392"/>
            <a:ext cx="8229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 are used: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to restrict data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to make complex queries easy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to present different views of the same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Syntax: 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[ OR REPLACE ] VIEW name [ 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column_name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[, ...] ) ] AS query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7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5F0AC-8F35-4698-8FD7-81DE15B644BE}"/>
              </a:ext>
            </a:extLst>
          </p:cNvPr>
          <p:cNvSpPr txBox="1"/>
          <p:nvPr/>
        </p:nvSpPr>
        <p:spPr>
          <a:xfrm>
            <a:off x="3302494" y="257452"/>
            <a:ext cx="5379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VIEWS EXAMPLES AND PRACTICE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032F7-A95D-452E-9F5B-E4E2D98C7364}"/>
              </a:ext>
            </a:extLst>
          </p:cNvPr>
          <p:cNvSpPr txBox="1"/>
          <p:nvPr/>
        </p:nvSpPr>
        <p:spPr>
          <a:xfrm>
            <a:off x="701336" y="816747"/>
            <a:ext cx="818521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a view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VIEW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vw_accounts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Retrieve data from view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SELECT * FROM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vw_accounts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Modify a view column name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OR REPLACE VIEW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vw_accounts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acc_id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last_name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tbl_accounts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Remove a view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DROP VIEW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vw_accounts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467FA-8FB9-4BE6-9CC1-7C755684D2EE}"/>
              </a:ext>
            </a:extLst>
          </p:cNvPr>
          <p:cNvSpPr txBox="1"/>
          <p:nvPr/>
        </p:nvSpPr>
        <p:spPr>
          <a:xfrm>
            <a:off x="7332955" y="1455938"/>
            <a:ext cx="38351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CREATE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vw_books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selecting 2 columns from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tbl_book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View records from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vw_books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Add one more column to the view</a:t>
            </a:r>
          </a:p>
        </p:txBody>
      </p:sp>
    </p:spTree>
    <p:extLst>
      <p:ext uri="{BB962C8B-B14F-4D97-AF65-F5344CB8AC3E}">
        <p14:creationId xmlns:p14="http://schemas.microsoft.com/office/powerpoint/2010/main" val="237769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2F1C3-10B2-496D-BEF5-65976E689CB6}"/>
              </a:ext>
            </a:extLst>
          </p:cNvPr>
          <p:cNvSpPr txBox="1"/>
          <p:nvPr/>
        </p:nvSpPr>
        <p:spPr>
          <a:xfrm>
            <a:off x="4696287" y="310718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Agenda</a:t>
            </a:r>
          </a:p>
          <a:p>
            <a:endParaRPr lang="en-US" sz="36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7E1EA-9E4B-4715-8368-AFEAE43E52D7}"/>
              </a:ext>
            </a:extLst>
          </p:cNvPr>
          <p:cNvSpPr txBox="1"/>
          <p:nvPr/>
        </p:nvSpPr>
        <p:spPr>
          <a:xfrm>
            <a:off x="1562470" y="1669001"/>
            <a:ext cx="6889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 on exercises</a:t>
            </a:r>
          </a:p>
        </p:txBody>
      </p:sp>
    </p:spTree>
    <p:extLst>
      <p:ext uri="{BB962C8B-B14F-4D97-AF65-F5344CB8AC3E}">
        <p14:creationId xmlns:p14="http://schemas.microsoft.com/office/powerpoint/2010/main" val="3233758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A8E91-3CC2-468C-9E04-4891823EA9EA}"/>
              </a:ext>
            </a:extLst>
          </p:cNvPr>
          <p:cNvSpPr txBox="1"/>
          <p:nvPr/>
        </p:nvSpPr>
        <p:spPr>
          <a:xfrm>
            <a:off x="4110361" y="372862"/>
            <a:ext cx="3506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HANDS ON LAB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19954-8681-4437-B46E-23C6892DF347}"/>
              </a:ext>
            </a:extLst>
          </p:cNvPr>
          <p:cNvSpPr txBox="1"/>
          <p:nvPr/>
        </p:nvSpPr>
        <p:spPr>
          <a:xfrm>
            <a:off x="1091954" y="1349405"/>
            <a:ext cx="93393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tbl_accounts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(don’t add age column) and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tbl_book_rentals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per below structure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a PKs and FKs (if possible) taking in consideration the other tables created in your schema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 a NOT NULL constraint on a column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age column in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tbl_accounts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Rename column details from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book_rentals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book_details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view that shows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all  books rented after 2022-06-01</a:t>
            </a:r>
          </a:p>
          <a:p>
            <a:pPr marL="342900" indent="-342900"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278CE-DFD1-4DB5-A8B2-8D37AECD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30" y="4211727"/>
            <a:ext cx="1366074" cy="2196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8240F3-B4C1-4417-A27F-AEC69347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99" y="4211728"/>
            <a:ext cx="1370702" cy="21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94A60-FD44-4525-A89E-7853A611E750}"/>
              </a:ext>
            </a:extLst>
          </p:cNvPr>
          <p:cNvSpPr txBox="1"/>
          <p:nvPr/>
        </p:nvSpPr>
        <p:spPr>
          <a:xfrm>
            <a:off x="3746377" y="452761"/>
            <a:ext cx="4332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Database Schema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3EE9A-915E-4FD2-BB23-4E6A5A930682}"/>
              </a:ext>
            </a:extLst>
          </p:cNvPr>
          <p:cNvSpPr txBox="1"/>
          <p:nvPr/>
        </p:nvSpPr>
        <p:spPr>
          <a:xfrm>
            <a:off x="772358" y="1463387"/>
            <a:ext cx="95612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is?</a:t>
            </a:r>
          </a:p>
          <a:p>
            <a:pPr lvl="1"/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defines how the data is organized and how the relations among them are associated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 schema in a database contains tables and other kinds of named objects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lets 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many developers work in the same database without interfering with each other</a:t>
            </a:r>
          </a:p>
          <a:p>
            <a:pPr lvl="1"/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gives applications the ability to put their objects into separate schemas so that their names will not collide with the names of objects used by other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3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DD8F47-A828-4E52-A6E1-FB6F3C4DAE08}"/>
              </a:ext>
            </a:extLst>
          </p:cNvPr>
          <p:cNvSpPr txBox="1"/>
          <p:nvPr/>
        </p:nvSpPr>
        <p:spPr>
          <a:xfrm>
            <a:off x="4136994" y="443883"/>
            <a:ext cx="3089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CREATE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BF1C4-8CD2-4AA5-8682-D678D35F5EE2}"/>
              </a:ext>
            </a:extLst>
          </p:cNvPr>
          <p:cNvSpPr txBox="1"/>
          <p:nvPr/>
        </p:nvSpPr>
        <p:spPr>
          <a:xfrm>
            <a:off x="1597980" y="1509204"/>
            <a:ext cx="6986727" cy="2911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SCHEMA [ IF NOT EXISTS ] 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schema_name</a:t>
            </a:r>
            <a:endParaRPr lang="en-US" sz="2000" b="0" i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SCHEMA  IF NOT EXISTS 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bootcamp_</a:t>
            </a:r>
            <a:r>
              <a:rPr lang="en-US" sz="2000" b="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endParaRPr lang="en-US" sz="20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your own schema with the following naming convention:</a:t>
            </a:r>
          </a:p>
          <a:p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username_library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(e.g. </a:t>
            </a:r>
            <a:r>
              <a:rPr lang="en-US" sz="20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magdasa_library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267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A06BD-C1B3-4A37-9292-267758551A66}"/>
              </a:ext>
            </a:extLst>
          </p:cNvPr>
          <p:cNvSpPr txBox="1"/>
          <p:nvPr/>
        </p:nvSpPr>
        <p:spPr>
          <a:xfrm>
            <a:off x="2823099" y="399495"/>
            <a:ext cx="556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</a:rPr>
              <a:t>Database Objects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678D7E-D5B0-4E32-914F-6FE653B24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5538"/>
              </p:ext>
            </p:extLst>
          </p:nvPr>
        </p:nvGraphicFramePr>
        <p:xfrm>
          <a:off x="914400" y="1692165"/>
          <a:ext cx="9960745" cy="2946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88598">
                  <a:extLst>
                    <a:ext uri="{9D8B030D-6E8A-4147-A177-3AD203B41FA5}">
                      <a16:colId xmlns:a16="http://schemas.microsoft.com/office/drawing/2014/main" val="1394078035"/>
                    </a:ext>
                  </a:extLst>
                </a:gridCol>
                <a:gridCol w="7972147">
                  <a:extLst>
                    <a:ext uri="{9D8B030D-6E8A-4147-A177-3AD203B41FA5}">
                      <a16:colId xmlns:a16="http://schemas.microsoft.com/office/drawing/2014/main" val="245260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05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unit of storage; composed rows and columns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89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represents subsets of data from one or more 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1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improves the performance of some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8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materialized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a precomputed result set, based on an SQL query over one or more base table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Queries over MV ran much faster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results of a query over MV will be a precomputed rows, without having to access the base tables at all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8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15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A244FB-D0E6-4371-A6ED-206B9BA3C1D3}"/>
              </a:ext>
            </a:extLst>
          </p:cNvPr>
          <p:cNvSpPr txBox="1"/>
          <p:nvPr/>
        </p:nvSpPr>
        <p:spPr>
          <a:xfrm>
            <a:off x="3586579" y="363984"/>
            <a:ext cx="337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DDL OPEARATIONS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EBEC2-1D67-4A44-88A3-752127FE529D}"/>
              </a:ext>
            </a:extLst>
          </p:cNvPr>
          <p:cNvSpPr txBox="1"/>
          <p:nvPr/>
        </p:nvSpPr>
        <p:spPr>
          <a:xfrm>
            <a:off x="1209336" y="1056998"/>
            <a:ext cx="88599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DDL means Data Definition Language. </a:t>
            </a:r>
          </a:p>
          <a:p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DDL commands are used to create and modify the structure of a database and database objects.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449836-3DF7-468A-8407-FDF37FC8A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80688"/>
              </p:ext>
            </p:extLst>
          </p:nvPr>
        </p:nvGraphicFramePr>
        <p:xfrm>
          <a:off x="1085049" y="2930206"/>
          <a:ext cx="8582734" cy="22860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291367">
                  <a:extLst>
                    <a:ext uri="{9D8B030D-6E8A-4147-A177-3AD203B41FA5}">
                      <a16:colId xmlns:a16="http://schemas.microsoft.com/office/drawing/2014/main" val="2811788798"/>
                    </a:ext>
                  </a:extLst>
                </a:gridCol>
                <a:gridCol w="4291367">
                  <a:extLst>
                    <a:ext uri="{9D8B030D-6E8A-4147-A177-3AD203B41FA5}">
                      <a16:colId xmlns:a16="http://schemas.microsoft.com/office/drawing/2014/main" val="4104923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DDL 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92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Tables, views, functions, stored procedures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14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Tables,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76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1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1BE522-B171-46DE-9828-451AB123B852}"/>
              </a:ext>
            </a:extLst>
          </p:cNvPr>
          <p:cNvSpPr txBox="1"/>
          <p:nvPr/>
        </p:nvSpPr>
        <p:spPr>
          <a:xfrm>
            <a:off x="3471169" y="594804"/>
            <a:ext cx="4154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CREATE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A4496-CB14-4FF6-8D0B-D5E8731B0187}"/>
              </a:ext>
            </a:extLst>
          </p:cNvPr>
          <p:cNvSpPr txBox="1"/>
          <p:nvPr/>
        </p:nvSpPr>
        <p:spPr>
          <a:xfrm>
            <a:off x="621436" y="1348800"/>
            <a:ext cx="95257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[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schema.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]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column datatype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[DEFAULT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expr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][, …]);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You have to specify table name, column name, column data type, column size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bootcamp_examples.tbl_accounts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(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account_id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VARCHAR(100),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	 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date_of_birth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DATE);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Exercise: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tbl_books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with the following columns and datatypes:</a:t>
            </a:r>
          </a:p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book_id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INT, author VARCHAR(100), title VRACHAR(50),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genre_id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INT, </a:t>
            </a:r>
            <a:r>
              <a:rPr lang="en-US" sz="2000" b="0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</a:t>
            </a:r>
            <a:r>
              <a:rPr lang="en-US" sz="2000" b="1" i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;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75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7823B-A4ED-4B43-B4DA-03D8071DF250}"/>
              </a:ext>
            </a:extLst>
          </p:cNvPr>
          <p:cNvSpPr txBox="1"/>
          <p:nvPr/>
        </p:nvSpPr>
        <p:spPr>
          <a:xfrm>
            <a:off x="2894859" y="284085"/>
            <a:ext cx="5982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Tables and COLUMNS 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AB772-1BCD-40F4-81AF-A5CBD2F48595}"/>
              </a:ext>
            </a:extLst>
          </p:cNvPr>
          <p:cNvSpPr txBox="1"/>
          <p:nvPr/>
        </p:nvSpPr>
        <p:spPr>
          <a:xfrm>
            <a:off x="914399" y="1500326"/>
            <a:ext cx="9942991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SQL identifiers adhere to a set of rules and must:</a:t>
            </a:r>
          </a:p>
          <a:p>
            <a:pPr algn="l"/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Begin with a letter</a:t>
            </a:r>
          </a:p>
          <a:p>
            <a:pPr algn="l"/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Subsequent characters can be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Tahoma" pitchFamily="34" charset="0"/>
                <a:cs typeface="Times New Roman" panose="02020603050405020304" pitchFamily="18" charset="0"/>
              </a:rPr>
              <a:t> letters, digits, and some special characters: _, $ and #</a:t>
            </a:r>
          </a:p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 between 1 and 127 bytes in length, not including quotation marks for delimited identifiers.</a:t>
            </a:r>
          </a:p>
          <a:p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 no quotation marks and no spaces.</a:t>
            </a:r>
          </a:p>
          <a:p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 be a reserved SQL key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ea typeface="Tahoma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3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199A7-ED81-426B-A5B3-A591FD566ACE}"/>
              </a:ext>
            </a:extLst>
          </p:cNvPr>
          <p:cNvSpPr txBox="1"/>
          <p:nvPr/>
        </p:nvSpPr>
        <p:spPr>
          <a:xfrm>
            <a:off x="4136995" y="71020"/>
            <a:ext cx="360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</a:rPr>
              <a:t>Redshift DATA TYPES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6751119-62AC-47DD-B153-0FD6A0894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360026"/>
              </p:ext>
            </p:extLst>
          </p:nvPr>
        </p:nvGraphicFramePr>
        <p:xfrm>
          <a:off x="1686757" y="598897"/>
          <a:ext cx="9379751" cy="566020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966785">
                  <a:extLst>
                    <a:ext uri="{9D8B030D-6E8A-4147-A177-3AD203B41FA5}">
                      <a16:colId xmlns:a16="http://schemas.microsoft.com/office/drawing/2014/main" val="362740777"/>
                    </a:ext>
                  </a:extLst>
                </a:gridCol>
                <a:gridCol w="3206483">
                  <a:extLst>
                    <a:ext uri="{9D8B030D-6E8A-4147-A177-3AD203B41FA5}">
                      <a16:colId xmlns:a16="http://schemas.microsoft.com/office/drawing/2014/main" val="828224705"/>
                    </a:ext>
                  </a:extLst>
                </a:gridCol>
                <a:gridCol w="3206483">
                  <a:extLst>
                    <a:ext uri="{9D8B030D-6E8A-4147-A177-3AD203B41FA5}">
                      <a16:colId xmlns:a16="http://schemas.microsoft.com/office/drawing/2014/main" val="9647088"/>
                    </a:ext>
                  </a:extLst>
                </a:gridCol>
              </a:tblGrid>
              <a:tr h="348394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ALIASES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956187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SMALLINT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Signed two-byte integer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2198570145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38100" marB="381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INT, INT4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Signed four-byte integer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1355162281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BIGINT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INT8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Signed eight-byte integer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4189842637"/>
                  </a:ext>
                </a:extLst>
              </a:tr>
              <a:tr h="52974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DECIMAL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NUMERIC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Exact numeric of selectable precision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476340692"/>
                  </a:ext>
                </a:extLst>
              </a:tr>
              <a:tr h="544067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REAL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Single precision floating-point number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61731"/>
                  </a:ext>
                </a:extLst>
              </a:tr>
              <a:tr h="544067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DOUBLE PRECISION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FLOAT8, FLOAT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Double precision floating-point number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100190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BOOLEAN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Logical Boolean (true/false)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182008"/>
                  </a:ext>
                </a:extLst>
              </a:tr>
              <a:tr h="52974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CHARACTER, NCHAR, BPCHAR</a:t>
                      </a:r>
                    </a:p>
                  </a:txBody>
                  <a:tcPr marL="190500" marR="190500" marT="38100" marB="38100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Fixed-length character string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3586163743"/>
                  </a:ext>
                </a:extLst>
              </a:tr>
              <a:tr h="544067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CHARACTER VARYING, NVARCHAR, TEXT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Variable-length character string with a user-defined limit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4128238182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Calendar date (year, month, day)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3654406215"/>
                  </a:ext>
                </a:extLst>
              </a:tr>
              <a:tr h="529749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TIMESTAMP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 WITHOUT TIME ZONE</a:t>
                      </a:r>
                    </a:p>
                  </a:txBody>
                  <a:tcPr marL="190500" marR="190500" marT="38100" marB="38100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and time (without time zone)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4203802647"/>
                  </a:ext>
                </a:extLst>
              </a:tr>
              <a:tr h="348394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TIMESTAMPTZ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 WITH TIME ZONE</a:t>
                      </a:r>
                    </a:p>
                  </a:txBody>
                  <a:tcPr marL="190500" marR="190500" marT="38100" marB="38100"/>
                </a:tc>
                <a:tc>
                  <a:txBody>
                    <a:bodyPr/>
                    <a:lstStyle/>
                    <a:p>
                      <a:pPr algn="l" fontAlgn="t" latinLnBrk="0"/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and time (with time zone)</a:t>
                      </a:r>
                    </a:p>
                  </a:txBody>
                  <a:tcPr marL="190500" marR="190500" marT="38100" marB="38100"/>
                </a:tc>
                <a:extLst>
                  <a:ext uri="{0D108BD9-81ED-4DB2-BD59-A6C34878D82A}">
                    <a16:rowId xmlns:a16="http://schemas.microsoft.com/office/drawing/2014/main" val="4492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996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2164624659A42B972D388035A3526" ma:contentTypeVersion="11" ma:contentTypeDescription="Create a new document." ma:contentTypeScope="" ma:versionID="59db4352a9a8284561fdadda9bdc4dc8">
  <xsd:schema xmlns:xsd="http://www.w3.org/2001/XMLSchema" xmlns:xs="http://www.w3.org/2001/XMLSchema" xmlns:p="http://schemas.microsoft.com/office/2006/metadata/properties" xmlns:ns2="a36ab0c5-fb91-4139-b316-448044950157" xmlns:ns3="ea83457f-3d5b-474b-b913-0b762ee65729" targetNamespace="http://schemas.microsoft.com/office/2006/metadata/properties" ma:root="true" ma:fieldsID="4f1a625cb5cdde1f6deaf59f2939b1f4" ns2:_="" ns3:_="">
    <xsd:import namespace="a36ab0c5-fb91-4139-b316-448044950157"/>
    <xsd:import namespace="ea83457f-3d5b-474b-b913-0b762ee65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ab0c5-fb91-4139-b316-448044950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3457f-3d5b-474b-b913-0b762ee65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83457f-3d5b-474b-b913-0b762ee65729">
      <UserInfo>
        <DisplayName>Colm O'Reilly</DisplayName>
        <AccountId>95</AccountId>
        <AccountType/>
      </UserInfo>
      <UserInfo>
        <DisplayName>Sara Sousa</DisplayName>
        <AccountId>445</AccountId>
        <AccountType/>
      </UserInfo>
      <UserInfo>
        <DisplayName>Gisela Oliveira</DisplayName>
        <AccountId>1011</AccountId>
        <AccountType/>
      </UserInfo>
      <UserInfo>
        <DisplayName>Soraya Dubler</DisplayName>
        <AccountId>133</AccountId>
        <AccountType/>
      </UserInfo>
      <UserInfo>
        <DisplayName>Shane Sweeney</DisplayName>
        <AccountId>55</AccountId>
        <AccountType/>
      </UserInfo>
      <UserInfo>
        <DisplayName>Hugh Coughlan</DisplayName>
        <AccountId>124</AccountId>
        <AccountType/>
      </UserInfo>
      <UserInfo>
        <DisplayName>Conor Lynch</DisplayName>
        <AccountId>127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56F8B7A-1C7C-4643-8221-7EE7EA1663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409B3E-9E3B-4D7A-B302-73CD4823E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6ab0c5-fb91-4139-b316-448044950157"/>
    <ds:schemaRef ds:uri="ea83457f-3d5b-474b-b913-0b762ee65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7B7F90-9AD2-4DB4-BEB1-10716187A59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ea83457f-3d5b-474b-b913-0b762ee65729"/>
    <ds:schemaRef ds:uri="a36ab0c5-fb91-4139-b316-44804495015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18348</TotalTime>
  <Words>1498</Words>
  <Application>Microsoft Office PowerPoint</Application>
  <PresentationFormat>Widescreen</PresentationFormat>
  <Paragraphs>313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Algerian</vt:lpstr>
      <vt:lpstr>Arial</vt:lpstr>
      <vt:lpstr>Calibri</vt:lpstr>
      <vt:lpstr>Calibri Light</vt:lpstr>
      <vt:lpstr>Consolas</vt:lpstr>
      <vt:lpstr>Effra</vt:lpstr>
      <vt:lpstr>Monaco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Alina Magdas</cp:lastModifiedBy>
  <cp:revision>243</cp:revision>
  <cp:lastPrinted>2019-12-11T10:35:15Z</cp:lastPrinted>
  <dcterms:created xsi:type="dcterms:W3CDTF">2019-02-18T10:58:09Z</dcterms:created>
  <dcterms:modified xsi:type="dcterms:W3CDTF">2022-07-11T18:57:53Z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0x0101006A62164624659A42B972D388035A3526</vt:lpwstr>
  </property>
</Properties>
</file>